
<file path=[Content_Types].xml><?xml version="1.0" encoding="utf-8"?>
<Types xmlns="http://schemas.openxmlformats.org/package/2006/content-types">
  <Default Extension="xml" ContentType="application/xml"/>
  <Default Extension="mp4" ContentType="video/unknown"/>
  <Default Extension="bin" ContentType="application/vnd.openxmlformats-officedocument.presentationml.printerSettings"/>
  <Default Extension="png" ContentType="image/png"/>
  <Default Extension="jpeg" ContentType="image/jpe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62" r:id="rId1"/>
  </p:sldMasterIdLst>
  <p:notesMasterIdLst>
    <p:notesMasterId r:id="rId14"/>
  </p:notesMasterIdLst>
  <p:sldIdLst>
    <p:sldId id="256" r:id="rId2"/>
    <p:sldId id="265" r:id="rId3"/>
    <p:sldId id="257" r:id="rId4"/>
    <p:sldId id="258" r:id="rId5"/>
    <p:sldId id="266" r:id="rId6"/>
    <p:sldId id="259" r:id="rId7"/>
    <p:sldId id="267" r:id="rId8"/>
    <p:sldId id="260" r:id="rId9"/>
    <p:sldId id="261" r:id="rId10"/>
    <p:sldId id="262" r:id="rId11"/>
    <p:sldId id="263" r:id="rId12"/>
    <p:sldId id="264" r:id="rId13"/>
  </p:sldIdLst>
  <p:sldSz cx="9144000" cy="6858000" type="screen4x3"/>
  <p:notesSz cx="7010400"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napToObjects="1">
      <p:cViewPr varScale="1">
        <p:scale>
          <a:sx n="56" d="100"/>
          <a:sy n="56" d="100"/>
        </p:scale>
        <p:origin x="-880" y="-112"/>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notesMaster" Target="notesMasters/notesMaster1.xml"/><Relationship Id="rId15" Type="http://schemas.openxmlformats.org/officeDocument/2006/relationships/printerSettings" Target="printerSettings/printerSettings1.bin"/><Relationship Id="rId16" Type="http://schemas.openxmlformats.org/officeDocument/2006/relationships/presProps" Target="presProps.xml"/><Relationship Id="rId17" Type="http://schemas.openxmlformats.org/officeDocument/2006/relationships/viewProps" Target="viewProps.xml"/><Relationship Id="rId18" Type="http://schemas.openxmlformats.org/officeDocument/2006/relationships/theme" Target="theme/theme1.xml"/><Relationship Id="rId19"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10" Type="http://schemas.openxmlformats.org/officeDocument/2006/relationships/slide" Target="slides/slide9.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8475" cy="46513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970338" y="0"/>
            <a:ext cx="3038475" cy="465138"/>
          </a:xfrm>
          <a:prstGeom prst="rect">
            <a:avLst/>
          </a:prstGeom>
        </p:spPr>
        <p:txBody>
          <a:bodyPr vert="horz" lIns="91440" tIns="45720" rIns="91440" bIns="45720" rtlCol="0"/>
          <a:lstStyle>
            <a:lvl1pPr algn="r">
              <a:defRPr sz="1200"/>
            </a:lvl1pPr>
          </a:lstStyle>
          <a:p>
            <a:fld id="{39F07A3D-4818-DB4E-9956-ACA37F9A68CC}" type="datetimeFigureOut">
              <a:rPr lang="en-US" smtClean="0"/>
              <a:t>2/14/17</a:t>
            </a:fld>
            <a:endParaRPr lang="en-US"/>
          </a:p>
        </p:txBody>
      </p:sp>
      <p:sp>
        <p:nvSpPr>
          <p:cNvPr id="4" name="Slide Image Placeholder 3"/>
          <p:cNvSpPr>
            <a:spLocks noGrp="1" noRot="1" noChangeAspect="1"/>
          </p:cNvSpPr>
          <p:nvPr>
            <p:ph type="sldImg" idx="2"/>
          </p:nvPr>
        </p:nvSpPr>
        <p:spPr>
          <a:xfrm>
            <a:off x="1181100" y="696913"/>
            <a:ext cx="4648200" cy="348615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701675" y="4416425"/>
            <a:ext cx="5607050" cy="4183063"/>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829675"/>
            <a:ext cx="3038475" cy="465138"/>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970338" y="8829675"/>
            <a:ext cx="3038475" cy="465138"/>
          </a:xfrm>
          <a:prstGeom prst="rect">
            <a:avLst/>
          </a:prstGeom>
        </p:spPr>
        <p:txBody>
          <a:bodyPr vert="horz" lIns="91440" tIns="45720" rIns="91440" bIns="45720" rtlCol="0" anchor="b"/>
          <a:lstStyle>
            <a:lvl1pPr algn="r">
              <a:defRPr sz="1200"/>
            </a:lvl1pPr>
          </a:lstStyle>
          <a:p>
            <a:fld id="{302238C5-B1F8-A84C-AACC-B6B3F9EFE197}" type="slidenum">
              <a:rPr lang="en-US" smtClean="0"/>
              <a:t>‹#›</a:t>
            </a:fld>
            <a:endParaRPr lang="en-US"/>
          </a:p>
        </p:txBody>
      </p:sp>
    </p:spTree>
    <p:extLst>
      <p:ext uri="{BB962C8B-B14F-4D97-AF65-F5344CB8AC3E}">
        <p14:creationId xmlns:p14="http://schemas.microsoft.com/office/powerpoint/2010/main" val="2631910518"/>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Examples include physical</a:t>
            </a:r>
            <a:r>
              <a:rPr lang="en-US" baseline="0" dirty="0" smtClean="0"/>
              <a:t> objects, persons, places, organizations or ideas.</a:t>
            </a:r>
            <a:endParaRPr lang="en-US" dirty="0"/>
          </a:p>
        </p:txBody>
      </p:sp>
      <p:sp>
        <p:nvSpPr>
          <p:cNvPr id="4" name="Slide Number Placeholder 3"/>
          <p:cNvSpPr>
            <a:spLocks noGrp="1"/>
          </p:cNvSpPr>
          <p:nvPr>
            <p:ph type="sldNum" sz="quarter" idx="10"/>
          </p:nvPr>
        </p:nvSpPr>
        <p:spPr/>
        <p:txBody>
          <a:bodyPr/>
          <a:lstStyle/>
          <a:p>
            <a:fld id="{302238C5-B1F8-A84C-AACC-B6B3F9EFE197}" type="slidenum">
              <a:rPr lang="en-US" smtClean="0"/>
              <a:t>3</a:t>
            </a:fld>
            <a:endParaRPr lang="en-US"/>
          </a:p>
        </p:txBody>
      </p:sp>
    </p:spTree>
    <p:extLst>
      <p:ext uri="{BB962C8B-B14F-4D97-AF65-F5344CB8AC3E}">
        <p14:creationId xmlns:p14="http://schemas.microsoft.com/office/powerpoint/2010/main" val="242457967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Banking,</a:t>
            </a:r>
            <a:r>
              <a:rPr lang="en-US" baseline="0" dirty="0" smtClean="0"/>
              <a:t> hotels, home repair services etc.</a:t>
            </a:r>
            <a:endParaRPr lang="en-US" dirty="0"/>
          </a:p>
        </p:txBody>
      </p:sp>
      <p:sp>
        <p:nvSpPr>
          <p:cNvPr id="4" name="Slide Number Placeholder 3"/>
          <p:cNvSpPr>
            <a:spLocks noGrp="1"/>
          </p:cNvSpPr>
          <p:nvPr>
            <p:ph type="sldNum" sz="quarter" idx="10"/>
          </p:nvPr>
        </p:nvSpPr>
        <p:spPr/>
        <p:txBody>
          <a:bodyPr/>
          <a:lstStyle/>
          <a:p>
            <a:fld id="{302238C5-B1F8-A84C-AACC-B6B3F9EFE197}" type="slidenum">
              <a:rPr lang="en-US" smtClean="0"/>
              <a:t>4</a:t>
            </a:fld>
            <a:endParaRPr lang="en-US"/>
          </a:p>
        </p:txBody>
      </p:sp>
    </p:spTree>
    <p:extLst>
      <p:ext uri="{BB962C8B-B14F-4D97-AF65-F5344CB8AC3E}">
        <p14:creationId xmlns:p14="http://schemas.microsoft.com/office/powerpoint/2010/main" val="32341920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https://</a:t>
            </a:r>
            <a:r>
              <a:rPr lang="en-US" dirty="0" err="1" smtClean="0"/>
              <a:t>www.youtube.com</a:t>
            </a:r>
            <a:r>
              <a:rPr lang="en-US" dirty="0" smtClean="0"/>
              <a:t>/</a:t>
            </a:r>
            <a:r>
              <a:rPr lang="en-US" dirty="0" err="1" smtClean="0"/>
              <a:t>watch?v</a:t>
            </a:r>
            <a:r>
              <a:rPr lang="en-US" dirty="0" smtClean="0"/>
              <a:t>=Q6dsRpVyyWs&amp;t=69s</a:t>
            </a:r>
            <a:endParaRPr lang="en-US" dirty="0"/>
          </a:p>
        </p:txBody>
      </p:sp>
      <p:sp>
        <p:nvSpPr>
          <p:cNvPr id="4" name="Slide Number Placeholder 3"/>
          <p:cNvSpPr>
            <a:spLocks noGrp="1"/>
          </p:cNvSpPr>
          <p:nvPr>
            <p:ph type="sldNum" sz="quarter" idx="10"/>
          </p:nvPr>
        </p:nvSpPr>
        <p:spPr/>
        <p:txBody>
          <a:bodyPr/>
          <a:lstStyle/>
          <a:p>
            <a:fld id="{302238C5-B1F8-A84C-AACC-B6B3F9EFE197}" type="slidenum">
              <a:rPr lang="en-US" smtClean="0"/>
              <a:t>7</a:t>
            </a:fld>
            <a:endParaRPr lang="en-US"/>
          </a:p>
        </p:txBody>
      </p:sp>
    </p:spTree>
    <p:extLst>
      <p:ext uri="{BB962C8B-B14F-4D97-AF65-F5344CB8AC3E}">
        <p14:creationId xmlns:p14="http://schemas.microsoft.com/office/powerpoint/2010/main" val="229597877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04AF466F-BDA4-4F18-9C7B-FF0A9A1B0E80}" type="datetime1">
              <a:rPr lang="en-US" smtClean="0"/>
              <a:pPr/>
              <a:t>2/14/17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E2D2B3B-882E-40F3-A32F-6DD516915044}" type="slidenum">
              <a:rPr lang="en-US" smtClean="0"/>
              <a:pPr/>
              <a:t>‹#›</a:t>
            </a:fld>
            <a:endParaRPr lang="en-US" dirty="0"/>
          </a:p>
        </p:txBody>
      </p:sp>
    </p:spTree>
    <p:extLst>
      <p:ext uri="{BB962C8B-B14F-4D97-AF65-F5344CB8AC3E}">
        <p14:creationId xmlns:p14="http://schemas.microsoft.com/office/powerpoint/2010/main" val="270201993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8FB4290-6522-4139-852E-05BD9E7F0D2E}" type="datetime1">
              <a:rPr lang="en-US" smtClean="0"/>
              <a:pPr/>
              <a:t>2/14/17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E2D2B3B-882E-40F3-A32F-6DD516915044}" type="slidenum">
              <a:rPr lang="en-US" smtClean="0"/>
              <a:pPr/>
              <a:t>‹#›</a:t>
            </a:fld>
            <a:endParaRPr lang="en-US"/>
          </a:p>
        </p:txBody>
      </p:sp>
    </p:spTree>
    <p:extLst>
      <p:ext uri="{BB962C8B-B14F-4D97-AF65-F5344CB8AC3E}">
        <p14:creationId xmlns:p14="http://schemas.microsoft.com/office/powerpoint/2010/main" val="294949823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AB955F9-81EA-47C5-8059-9E5C2B437C70}" type="datetime1">
              <a:rPr lang="en-US" smtClean="0"/>
              <a:pPr/>
              <a:t>2/14/17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E2D2B3B-882E-40F3-A32F-6DD516915044}" type="slidenum">
              <a:rPr lang="en-US" smtClean="0"/>
              <a:pPr/>
              <a:t>‹#›</a:t>
            </a:fld>
            <a:endParaRPr lang="en-US"/>
          </a:p>
        </p:txBody>
      </p:sp>
    </p:spTree>
    <p:extLst>
      <p:ext uri="{BB962C8B-B14F-4D97-AF65-F5344CB8AC3E}">
        <p14:creationId xmlns:p14="http://schemas.microsoft.com/office/powerpoint/2010/main" val="142794122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CEF607B-A47E-422C-9BEF-122CCDB7C526}" type="datetime1">
              <a:rPr lang="en-US" smtClean="0"/>
              <a:pPr/>
              <a:t>2/14/17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E2D2B3B-882E-40F3-A32F-6DD516915044}" type="slidenum">
              <a:rPr lang="en-US" smtClean="0"/>
              <a:pPr/>
              <a:t>‹#›</a:t>
            </a:fld>
            <a:endParaRPr lang="en-US"/>
          </a:p>
        </p:txBody>
      </p:sp>
    </p:spTree>
    <p:extLst>
      <p:ext uri="{BB962C8B-B14F-4D97-AF65-F5344CB8AC3E}">
        <p14:creationId xmlns:p14="http://schemas.microsoft.com/office/powerpoint/2010/main" val="227593337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63A9A7CB-BEE6-4F99-898E-913F06E8E125}" type="datetime1">
              <a:rPr lang="en-US" smtClean="0"/>
              <a:pPr/>
              <a:t>2/14/17</a:t>
            </a:fld>
            <a:endParaRPr lang="en-US"/>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E2D2B3B-882E-40F3-A32F-6DD516915044}" type="slidenum">
              <a:rPr lang="en-US" smtClean="0"/>
              <a:pPr/>
              <a:t>‹#›</a:t>
            </a:fld>
            <a:endParaRPr lang="en-US"/>
          </a:p>
        </p:txBody>
      </p:sp>
    </p:spTree>
    <p:extLst>
      <p:ext uri="{BB962C8B-B14F-4D97-AF65-F5344CB8AC3E}">
        <p14:creationId xmlns:p14="http://schemas.microsoft.com/office/powerpoint/2010/main" val="179895260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B6EE300C-6FC5-4FC3-AF1A-075E4F50620D}" type="datetime1">
              <a:rPr lang="en-US" smtClean="0"/>
              <a:pPr/>
              <a:t>2/14/17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E2D2B3B-882E-40F3-A32F-6DD516915044}" type="slidenum">
              <a:rPr lang="en-US" smtClean="0"/>
              <a:pPr/>
              <a:t>‹#›</a:t>
            </a:fld>
            <a:endParaRPr lang="en-US"/>
          </a:p>
        </p:txBody>
      </p:sp>
    </p:spTree>
    <p:extLst>
      <p:ext uri="{BB962C8B-B14F-4D97-AF65-F5344CB8AC3E}">
        <p14:creationId xmlns:p14="http://schemas.microsoft.com/office/powerpoint/2010/main" val="103430161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F50D295D-4A77-4DEB-B04C-9F4282A8BC04}" type="datetime1">
              <a:rPr lang="en-US" smtClean="0"/>
              <a:pPr/>
              <a:t>2/14/17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6E2D2B3B-882E-40F3-A32F-6DD516915044}" type="slidenum">
              <a:rPr lang="en-US" smtClean="0"/>
              <a:pPr/>
              <a:t>‹#›</a:t>
            </a:fld>
            <a:endParaRPr lang="en-US"/>
          </a:p>
        </p:txBody>
      </p:sp>
    </p:spTree>
    <p:extLst>
      <p:ext uri="{BB962C8B-B14F-4D97-AF65-F5344CB8AC3E}">
        <p14:creationId xmlns:p14="http://schemas.microsoft.com/office/powerpoint/2010/main" val="141794092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02B28685-4D0C-42D5-8013-B5904CD1FCBC}" type="datetime1">
              <a:rPr lang="en-US" smtClean="0"/>
              <a:pPr/>
              <a:t>2/14/17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6E2D2B3B-882E-40F3-A32F-6DD516915044}" type="slidenum">
              <a:rPr lang="en-US" smtClean="0"/>
              <a:pPr/>
              <a:t>‹#›</a:t>
            </a:fld>
            <a:endParaRPr lang="en-US"/>
          </a:p>
        </p:txBody>
      </p:sp>
    </p:spTree>
    <p:extLst>
      <p:ext uri="{BB962C8B-B14F-4D97-AF65-F5344CB8AC3E}">
        <p14:creationId xmlns:p14="http://schemas.microsoft.com/office/powerpoint/2010/main" val="65606772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DF226C0-9885-4BA9-BBFA-A52CBFEBB775}" type="datetime1">
              <a:rPr lang="en-US" smtClean="0"/>
              <a:pPr/>
              <a:t>2/14/17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6E2D2B3B-882E-40F3-A32F-6DD516915044}" type="slidenum">
              <a:rPr lang="en-US" smtClean="0"/>
              <a:pPr/>
              <a:t>‹#›</a:t>
            </a:fld>
            <a:endParaRPr lang="en-US"/>
          </a:p>
        </p:txBody>
      </p:sp>
    </p:spTree>
    <p:extLst>
      <p:ext uri="{BB962C8B-B14F-4D97-AF65-F5344CB8AC3E}">
        <p14:creationId xmlns:p14="http://schemas.microsoft.com/office/powerpoint/2010/main" val="124912879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BEE1B38-C5EB-4D66-9137-0AFE9CDEDE8F}" type="datetime1">
              <a:rPr lang="en-US" smtClean="0"/>
              <a:pPr/>
              <a:t>2/14/17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E2D2B3B-882E-40F3-A32F-6DD516915044}" type="slidenum">
              <a:rPr lang="en-US" smtClean="0"/>
              <a:pPr/>
              <a:t>‹#›</a:t>
            </a:fld>
            <a:endParaRPr lang="en-US"/>
          </a:p>
        </p:txBody>
      </p:sp>
    </p:spTree>
    <p:extLst>
      <p:ext uri="{BB962C8B-B14F-4D97-AF65-F5344CB8AC3E}">
        <p14:creationId xmlns:p14="http://schemas.microsoft.com/office/powerpoint/2010/main" val="273011619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Drag picture to placeholder or click icon to add</a:t>
            </a:r>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27B613C-1AD7-49D3-885D-F654C5CDBAA6}" type="datetime1">
              <a:rPr lang="en-US" smtClean="0"/>
              <a:pPr/>
              <a:t>2/14/17</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E2D2B3B-882E-40F3-A32F-6DD516915044}" type="slidenum">
              <a:rPr lang="en-US" smtClean="0"/>
              <a:pPr/>
              <a:t>‹#›</a:t>
            </a:fld>
            <a:endParaRPr lang="en-US" dirty="0"/>
          </a:p>
        </p:txBody>
      </p:sp>
    </p:spTree>
    <p:extLst>
      <p:ext uri="{BB962C8B-B14F-4D97-AF65-F5344CB8AC3E}">
        <p14:creationId xmlns:p14="http://schemas.microsoft.com/office/powerpoint/2010/main" val="506574558"/>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27B613C-1AD7-49D3-885D-F654C5CDBAA6}" type="datetime1">
              <a:rPr lang="en-US" smtClean="0"/>
              <a:pPr/>
              <a:t>2/14/17</a:t>
            </a:fld>
            <a:endParaRPr lang="en-US"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E2D2B3B-882E-40F3-A32F-6DD516915044}" type="slidenum">
              <a:rPr lang="en-US" smtClean="0"/>
              <a:pPr/>
              <a:t>‹#›</a:t>
            </a:fld>
            <a:endParaRPr lang="en-US" dirty="0"/>
          </a:p>
        </p:txBody>
      </p:sp>
    </p:spTree>
    <p:extLst>
      <p:ext uri="{BB962C8B-B14F-4D97-AF65-F5344CB8AC3E}">
        <p14:creationId xmlns:p14="http://schemas.microsoft.com/office/powerpoint/2010/main" val="2557711237"/>
      </p:ext>
    </p:extLst>
  </p:cSld>
  <p:clrMap bg1="dk1" tx1="lt1" bg2="dk2" tx2="lt2" accent1="accent1" accent2="accent2" accent3="accent3" accent4="accent4" accent5="accent5" accent6="accent6" hlink="hlink" folHlink="folHlink"/>
  <p:sldLayoutIdLst>
    <p:sldLayoutId id="2147483963" r:id="rId1"/>
    <p:sldLayoutId id="2147483964" r:id="rId2"/>
    <p:sldLayoutId id="2147483965" r:id="rId3"/>
    <p:sldLayoutId id="2147483966" r:id="rId4"/>
    <p:sldLayoutId id="2147483967" r:id="rId5"/>
    <p:sldLayoutId id="2147483968" r:id="rId6"/>
    <p:sldLayoutId id="2147483969" r:id="rId7"/>
    <p:sldLayoutId id="2147483970" r:id="rId8"/>
    <p:sldLayoutId id="2147483971" r:id="rId9"/>
    <p:sldLayoutId id="2147483972" r:id="rId10"/>
    <p:sldLayoutId id="2147483973" r:id="rId11"/>
  </p:sldLayoutIdLst>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2.xml"/><Relationship Id="rId4" Type="http://schemas.openxmlformats.org/officeDocument/2006/relationships/image" Target="../media/image3.png"/><Relationship Id="rId1" Type="http://schemas.microsoft.com/office/2007/relationships/media" Target="../media/media2.mp4"/><Relationship Id="rId2" Type="http://schemas.openxmlformats.org/officeDocument/2006/relationships/video" Target="../media/media2.mp4"/></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2.xml"/><Relationship Id="rId4" Type="http://schemas.openxmlformats.org/officeDocument/2006/relationships/image" Target="../media/image2.png"/><Relationship Id="rId1" Type="http://schemas.microsoft.com/office/2007/relationships/media" Target="../media/media1.mp4"/><Relationship Id="rId2" Type="http://schemas.openxmlformats.org/officeDocument/2006/relationships/video" Target="../media/media1.mp4"/></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Marketing</a:t>
            </a:r>
            <a:endParaRPr lang="en-US" dirty="0"/>
          </a:p>
        </p:txBody>
      </p:sp>
      <p:sp>
        <p:nvSpPr>
          <p:cNvPr id="3" name="Subtitle 2"/>
          <p:cNvSpPr>
            <a:spLocks noGrp="1"/>
          </p:cNvSpPr>
          <p:nvPr>
            <p:ph type="subTitle" idx="1"/>
          </p:nvPr>
        </p:nvSpPr>
        <p:spPr/>
        <p:txBody>
          <a:bodyPr/>
          <a:lstStyle/>
          <a:p>
            <a:r>
              <a:rPr lang="en-US" dirty="0" smtClean="0"/>
              <a:t>Unit 2</a:t>
            </a:r>
            <a:endParaRPr lang="en-US" dirty="0"/>
          </a:p>
        </p:txBody>
      </p:sp>
    </p:spTree>
    <p:extLst>
      <p:ext uri="{BB962C8B-B14F-4D97-AF65-F5344CB8AC3E}">
        <p14:creationId xmlns:p14="http://schemas.microsoft.com/office/powerpoint/2010/main" val="244869916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Social marketing</a:t>
            </a:r>
            <a:endParaRPr lang="en-US" dirty="0"/>
          </a:p>
        </p:txBody>
      </p:sp>
      <p:sp>
        <p:nvSpPr>
          <p:cNvPr id="3" name="Content Placeholder 2"/>
          <p:cNvSpPr>
            <a:spLocks noGrp="1"/>
          </p:cNvSpPr>
          <p:nvPr>
            <p:ph idx="1"/>
          </p:nvPr>
        </p:nvSpPr>
        <p:spPr/>
        <p:txBody>
          <a:bodyPr/>
          <a:lstStyle/>
          <a:p>
            <a:r>
              <a:rPr lang="en-US" dirty="0"/>
              <a:t>C</a:t>
            </a:r>
            <a:r>
              <a:rPr lang="en-US" dirty="0" smtClean="0"/>
              <a:t>ommercial </a:t>
            </a:r>
            <a:r>
              <a:rPr lang="en-US" dirty="0"/>
              <a:t>marketing </a:t>
            </a:r>
            <a:r>
              <a:rPr lang="en-US" dirty="0" smtClean="0"/>
              <a:t>focuses on customer’s needs and wants.</a:t>
            </a:r>
          </a:p>
          <a:p>
            <a:r>
              <a:rPr lang="en-US" dirty="0"/>
              <a:t>S</a:t>
            </a:r>
            <a:r>
              <a:rPr lang="en-US" dirty="0" smtClean="0"/>
              <a:t>ocial </a:t>
            </a:r>
            <a:r>
              <a:rPr lang="en-US" dirty="0"/>
              <a:t>marketing focuses on society's needs and wants. </a:t>
            </a:r>
            <a:endParaRPr lang="en-US" dirty="0" smtClean="0"/>
          </a:p>
          <a:p>
            <a:r>
              <a:rPr lang="en-US" dirty="0" smtClean="0"/>
              <a:t>To </a:t>
            </a:r>
            <a:r>
              <a:rPr lang="en-US" dirty="0"/>
              <a:t>understand social marketing better, watch this video on David Beckham promoting youth soccer in China.</a:t>
            </a:r>
          </a:p>
        </p:txBody>
      </p:sp>
    </p:spTree>
    <p:extLst>
      <p:ext uri="{BB962C8B-B14F-4D97-AF65-F5344CB8AC3E}">
        <p14:creationId xmlns:p14="http://schemas.microsoft.com/office/powerpoint/2010/main" val="150256123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Social marketing with David Beckham</a:t>
            </a:r>
            <a:endParaRPr lang="en-US" dirty="0"/>
          </a:p>
        </p:txBody>
      </p:sp>
      <p:pic>
        <p:nvPicPr>
          <p:cNvPr id="4" name="David Beckham promotes youth football in China.mp4">
            <a:hlinkClick r:id="" action="ppaction://media"/>
          </p:cNvPr>
          <p:cNvPicPr>
            <a:picLocks noGrp="1" noChangeAspect="1"/>
          </p:cNvPicPr>
          <p:nvPr>
            <p:ph idx="1"/>
            <a:videoFile r:link="rId2"/>
            <p:extLst>
              <p:ext uri="{DAA4B4D4-6D71-4841-9C94-3DE7FCFB9230}">
                <p14:media xmlns:p14="http://schemas.microsoft.com/office/powerpoint/2010/main" r:embed="rId1"/>
              </p:ext>
            </p:extLst>
          </p:nvPr>
        </p:nvPicPr>
        <p:blipFill>
          <a:blip r:embed="rId4"/>
          <a:stretch>
            <a:fillRect/>
          </a:stretch>
        </p:blipFill>
        <p:spPr>
          <a:xfrm>
            <a:off x="457200" y="1687513"/>
            <a:ext cx="8229600" cy="4351337"/>
          </a:xfrm>
        </p:spPr>
      </p:pic>
    </p:spTree>
    <p:extLst>
      <p:ext uri="{BB962C8B-B14F-4D97-AF65-F5344CB8AC3E}">
        <p14:creationId xmlns:p14="http://schemas.microsoft.com/office/powerpoint/2010/main" val="2998424738"/>
      </p:ext>
    </p:extLst>
  </p:cSld>
  <p:clrMapOvr>
    <a:masterClrMapping/>
  </p:clrMapOvr>
  <p:timing>
    <p:tnLst>
      <p:par>
        <p:cTn xmlns:p14="http://schemas.microsoft.com/office/powerpoint/2010/mai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4"/>
                                        </p:tgtEl>
                                      </p:cBhvr>
                                    </p:cmd>
                                  </p:childTnLst>
                                </p:cTn>
                              </p:par>
                            </p:childTnLst>
                          </p:cTn>
                        </p:par>
                      </p:childTnLst>
                    </p:cTn>
                  </p:par>
                </p:childTnLst>
              </p:cTn>
              <p:nextCondLst>
                <p:cond evt="onClick" delay="0">
                  <p:tgtEl>
                    <p:spTgt spid="4"/>
                  </p:tgtEl>
                </p:cond>
              </p:nextCondLst>
            </p:seq>
            <p:video>
              <p:cMediaNode vol="80000">
                <p:cTn id="7" fill="hold" display="0">
                  <p:stCondLst>
                    <p:cond delay="indefinite"/>
                  </p:stCondLst>
                </p:cTn>
                <p:tgtEl>
                  <p:spTgt spid="4"/>
                </p:tgtEl>
              </p:cMediaNode>
            </p:video>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Commercial marketing</a:t>
            </a:r>
            <a:endParaRPr lang="en-US" dirty="0"/>
          </a:p>
        </p:txBody>
      </p:sp>
      <p:sp>
        <p:nvSpPr>
          <p:cNvPr id="3" name="Content Placeholder 2"/>
          <p:cNvSpPr>
            <a:spLocks noGrp="1"/>
          </p:cNvSpPr>
          <p:nvPr>
            <p:ph idx="1"/>
          </p:nvPr>
        </p:nvSpPr>
        <p:spPr/>
        <p:txBody>
          <a:bodyPr/>
          <a:lstStyle/>
          <a:p>
            <a:r>
              <a:rPr lang="en-US" dirty="0"/>
              <a:t>All other adverts that you see of David Beckham selling footwear, underwear and fragrances relate to commercial </a:t>
            </a:r>
            <a:r>
              <a:rPr lang="en-US" dirty="0" smtClean="0"/>
              <a:t>marketing.</a:t>
            </a:r>
            <a:endParaRPr lang="en-US" dirty="0"/>
          </a:p>
        </p:txBody>
      </p:sp>
      <p:pic>
        <p:nvPicPr>
          <p:cNvPr id="4" name="Picture 3"/>
          <p:cNvPicPr>
            <a:picLocks noChangeAspect="1"/>
          </p:cNvPicPr>
          <p:nvPr/>
        </p:nvPicPr>
        <p:blipFill>
          <a:blip r:embed="rId2"/>
          <a:stretch>
            <a:fillRect/>
          </a:stretch>
        </p:blipFill>
        <p:spPr>
          <a:xfrm>
            <a:off x="3520385" y="3422650"/>
            <a:ext cx="2413000" cy="3365500"/>
          </a:xfrm>
          <a:prstGeom prst="rect">
            <a:avLst/>
          </a:prstGeom>
        </p:spPr>
      </p:pic>
    </p:spTree>
    <p:extLst>
      <p:ext uri="{BB962C8B-B14F-4D97-AF65-F5344CB8AC3E}">
        <p14:creationId xmlns:p14="http://schemas.microsoft.com/office/powerpoint/2010/main" val="78426655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Marketing</a:t>
            </a:r>
            <a:endParaRPr lang="en-US" dirty="0"/>
          </a:p>
        </p:txBody>
      </p:sp>
      <p:sp>
        <p:nvSpPr>
          <p:cNvPr id="3" name="Content Placeholder 2"/>
          <p:cNvSpPr>
            <a:spLocks noGrp="1"/>
          </p:cNvSpPr>
          <p:nvPr>
            <p:ph idx="1"/>
          </p:nvPr>
        </p:nvSpPr>
        <p:spPr/>
        <p:txBody>
          <a:bodyPr/>
          <a:lstStyle/>
          <a:p>
            <a:r>
              <a:rPr lang="en-US" dirty="0" smtClean="0"/>
              <a:t>The management task that links the business to the customer by identifying and meeting the needs of the customers profitably.  It does this by promoting the right product at the right price at the right place to the right customers.</a:t>
            </a:r>
            <a:endParaRPr lang="en-US" dirty="0"/>
          </a:p>
        </p:txBody>
      </p:sp>
    </p:spTree>
    <p:extLst>
      <p:ext uri="{BB962C8B-B14F-4D97-AF65-F5344CB8AC3E}">
        <p14:creationId xmlns:p14="http://schemas.microsoft.com/office/powerpoint/2010/main" val="10133222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Marketing </a:t>
            </a:r>
            <a:r>
              <a:rPr lang="en-US" b="1" i="1" dirty="0" smtClean="0"/>
              <a:t>Goods</a:t>
            </a:r>
            <a:r>
              <a:rPr lang="en-US" dirty="0" smtClean="0"/>
              <a:t> </a:t>
            </a:r>
            <a:endParaRPr lang="en-US" dirty="0"/>
          </a:p>
        </p:txBody>
      </p:sp>
      <p:sp>
        <p:nvSpPr>
          <p:cNvPr id="3" name="Content Placeholder 2"/>
          <p:cNvSpPr>
            <a:spLocks noGrp="1"/>
          </p:cNvSpPr>
          <p:nvPr>
            <p:ph idx="1"/>
          </p:nvPr>
        </p:nvSpPr>
        <p:spPr/>
        <p:txBody>
          <a:bodyPr>
            <a:normAutofit/>
          </a:bodyPr>
          <a:lstStyle/>
          <a:p>
            <a:endParaRPr lang="en-US" dirty="0"/>
          </a:p>
          <a:p>
            <a:r>
              <a:rPr lang="en-US" dirty="0"/>
              <a:t>In a broad sense, a good is anything that is tangible and that might satisfy a want or need</a:t>
            </a:r>
            <a:r>
              <a:rPr lang="en-US" dirty="0" smtClean="0"/>
              <a:t>.</a:t>
            </a:r>
          </a:p>
          <a:p>
            <a:r>
              <a:rPr lang="en-US" dirty="0" smtClean="0"/>
              <a:t>Marketing </a:t>
            </a:r>
            <a:r>
              <a:rPr lang="en-US" b="1" i="1" dirty="0"/>
              <a:t>objectives</a:t>
            </a:r>
            <a:r>
              <a:rPr lang="en-US" dirty="0"/>
              <a:t> are tailored towards the tangible aspects of goods such as making decisions about product attributes, packaging, branding, </a:t>
            </a:r>
            <a:r>
              <a:rPr lang="en-US" dirty="0" smtClean="0"/>
              <a:t>labeling, </a:t>
            </a:r>
            <a:r>
              <a:rPr lang="en-US" dirty="0"/>
              <a:t>etc.</a:t>
            </a:r>
          </a:p>
          <a:p>
            <a:endParaRPr lang="en-US" dirty="0"/>
          </a:p>
        </p:txBody>
      </p:sp>
    </p:spTree>
    <p:extLst>
      <p:ext uri="{BB962C8B-B14F-4D97-AF65-F5344CB8AC3E}">
        <p14:creationId xmlns:p14="http://schemas.microsoft.com/office/powerpoint/2010/main" val="164755376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Marketing </a:t>
            </a:r>
            <a:r>
              <a:rPr lang="en-US" b="1" i="1" dirty="0"/>
              <a:t>Services</a:t>
            </a:r>
          </a:p>
        </p:txBody>
      </p:sp>
      <p:sp>
        <p:nvSpPr>
          <p:cNvPr id="3" name="Content Placeholder 2"/>
          <p:cNvSpPr>
            <a:spLocks noGrp="1"/>
          </p:cNvSpPr>
          <p:nvPr>
            <p:ph idx="1"/>
          </p:nvPr>
        </p:nvSpPr>
        <p:spPr/>
        <p:txBody>
          <a:bodyPr/>
          <a:lstStyle/>
          <a:p>
            <a:r>
              <a:rPr lang="en-US" dirty="0"/>
              <a:t>Services, on the other hand are essentially </a:t>
            </a:r>
            <a:r>
              <a:rPr lang="en-US" dirty="0" smtClean="0"/>
              <a:t>intangible.</a:t>
            </a:r>
          </a:p>
          <a:p>
            <a:r>
              <a:rPr lang="en-US" dirty="0" smtClean="0"/>
              <a:t>Marketing </a:t>
            </a:r>
            <a:r>
              <a:rPr lang="en-US" dirty="0"/>
              <a:t>objectives are tailored towards creating competitive differentiation, offering high quality service quality and finding ways to increase service productivity.</a:t>
            </a:r>
          </a:p>
          <a:p>
            <a:endParaRPr lang="en-US" dirty="0"/>
          </a:p>
        </p:txBody>
      </p:sp>
    </p:spTree>
    <p:extLst>
      <p:ext uri="{BB962C8B-B14F-4D97-AF65-F5344CB8AC3E}">
        <p14:creationId xmlns:p14="http://schemas.microsoft.com/office/powerpoint/2010/main" val="207103348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Differences between Goods and Services Marketing</a:t>
            </a:r>
            <a:endParaRPr lang="en-US" dirty="0"/>
          </a:p>
        </p:txBody>
      </p:sp>
      <p:sp>
        <p:nvSpPr>
          <p:cNvPr id="3" name="Content Placeholder 2"/>
          <p:cNvSpPr>
            <a:spLocks noGrp="1"/>
          </p:cNvSpPr>
          <p:nvPr>
            <p:ph idx="1"/>
          </p:nvPr>
        </p:nvSpPr>
        <p:spPr/>
        <p:txBody>
          <a:bodyPr>
            <a:normAutofit/>
          </a:bodyPr>
          <a:lstStyle/>
          <a:p>
            <a:r>
              <a:rPr lang="en-US" dirty="0" smtClean="0"/>
              <a:t>Intangibility: Goods are tangible and services are intangible.  </a:t>
            </a:r>
          </a:p>
          <a:p>
            <a:r>
              <a:rPr lang="en-US" dirty="0" smtClean="0"/>
              <a:t>Inseparability: Services are consumed at the time of purchase. </a:t>
            </a:r>
          </a:p>
          <a:p>
            <a:r>
              <a:rPr lang="en-US" dirty="0" smtClean="0"/>
              <a:t>Heterogeneity: Services are heterogeneous because everyone’s experience is slightly different.  Goods are homogenous.</a:t>
            </a:r>
          </a:p>
          <a:p>
            <a:r>
              <a:rPr lang="en-US" dirty="0" smtClean="0"/>
              <a:t>Perishability:  Services cannot be stored.</a:t>
            </a:r>
            <a:endParaRPr lang="en-US" dirty="0"/>
          </a:p>
        </p:txBody>
      </p:sp>
    </p:spTree>
    <p:extLst>
      <p:ext uri="{BB962C8B-B14F-4D97-AF65-F5344CB8AC3E}">
        <p14:creationId xmlns:p14="http://schemas.microsoft.com/office/powerpoint/2010/main" val="80138841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Marketing in for profit organizations</a:t>
            </a:r>
            <a:endParaRPr lang="en-US" dirty="0"/>
          </a:p>
        </p:txBody>
      </p:sp>
      <p:sp>
        <p:nvSpPr>
          <p:cNvPr id="3" name="Content Placeholder 2"/>
          <p:cNvSpPr>
            <a:spLocks noGrp="1"/>
          </p:cNvSpPr>
          <p:nvPr>
            <p:ph idx="1"/>
          </p:nvPr>
        </p:nvSpPr>
        <p:spPr/>
        <p:txBody>
          <a:bodyPr/>
          <a:lstStyle/>
          <a:p>
            <a:r>
              <a:rPr lang="en-US" dirty="0"/>
              <a:t>For-profit organizations basically use marketing to let potential customers know about the product/service and their benefits, with the ultimate view of making money.</a:t>
            </a:r>
          </a:p>
        </p:txBody>
      </p:sp>
      <p:pic>
        <p:nvPicPr>
          <p:cNvPr id="4" name="Picture 3"/>
          <p:cNvPicPr>
            <a:picLocks noChangeAspect="1"/>
          </p:cNvPicPr>
          <p:nvPr/>
        </p:nvPicPr>
        <p:blipFill>
          <a:blip r:embed="rId2"/>
          <a:stretch>
            <a:fillRect/>
          </a:stretch>
        </p:blipFill>
        <p:spPr>
          <a:xfrm>
            <a:off x="2307334" y="3711485"/>
            <a:ext cx="4445000" cy="3146515"/>
          </a:xfrm>
          <a:prstGeom prst="rect">
            <a:avLst/>
          </a:prstGeom>
        </p:spPr>
      </p:pic>
    </p:spTree>
    <p:extLst>
      <p:ext uri="{BB962C8B-B14F-4D97-AF65-F5344CB8AC3E}">
        <p14:creationId xmlns:p14="http://schemas.microsoft.com/office/powerpoint/2010/main" val="94431245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Apple’s example</a:t>
            </a:r>
            <a:endParaRPr lang="en-US" dirty="0"/>
          </a:p>
        </p:txBody>
      </p:sp>
      <p:sp>
        <p:nvSpPr>
          <p:cNvPr id="6" name="TextBox 5"/>
          <p:cNvSpPr txBox="1"/>
          <p:nvPr/>
        </p:nvSpPr>
        <p:spPr>
          <a:xfrm>
            <a:off x="1989957" y="6165859"/>
            <a:ext cx="5728702" cy="369332"/>
          </a:xfrm>
          <a:prstGeom prst="rect">
            <a:avLst/>
          </a:prstGeom>
          <a:noFill/>
        </p:spPr>
        <p:txBody>
          <a:bodyPr wrap="none" rtlCol="0">
            <a:spAutoFit/>
          </a:bodyPr>
          <a:lstStyle/>
          <a:p>
            <a:r>
              <a:rPr lang="en-US" dirty="0"/>
              <a:t>https://</a:t>
            </a:r>
            <a:r>
              <a:rPr lang="en-US" dirty="0" err="1"/>
              <a:t>www.youtube.com</a:t>
            </a:r>
            <a:r>
              <a:rPr lang="en-US" dirty="0"/>
              <a:t>/</a:t>
            </a:r>
            <a:r>
              <a:rPr lang="en-US" dirty="0" err="1"/>
              <a:t>watch?v</a:t>
            </a:r>
            <a:r>
              <a:rPr lang="en-US" dirty="0"/>
              <a:t>=Q6dsRpVyyWs&amp;t=69s</a:t>
            </a:r>
          </a:p>
        </p:txBody>
      </p:sp>
      <p:sp>
        <p:nvSpPr>
          <p:cNvPr id="7" name="Content Placeholder 6"/>
          <p:cNvSpPr>
            <a:spLocks noGrp="1"/>
          </p:cNvSpPr>
          <p:nvPr>
            <p:ph idx="1"/>
          </p:nvPr>
        </p:nvSpPr>
        <p:spPr/>
        <p:txBody>
          <a:bodyPr/>
          <a:lstStyle/>
          <a:p>
            <a:endParaRPr lang="en-US"/>
          </a:p>
        </p:txBody>
      </p:sp>
    </p:spTree>
    <p:extLst>
      <p:ext uri="{BB962C8B-B14F-4D97-AF65-F5344CB8AC3E}">
        <p14:creationId xmlns:p14="http://schemas.microsoft.com/office/powerpoint/2010/main" val="421992274"/>
      </p:ext>
    </p:extLst>
  </p:cSld>
  <p:clrMapOvr>
    <a:masterClrMapping/>
  </p:clrMapOvr>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Marketing for non-profit organizations</a:t>
            </a:r>
            <a:endParaRPr lang="en-US" dirty="0"/>
          </a:p>
        </p:txBody>
      </p:sp>
      <p:sp>
        <p:nvSpPr>
          <p:cNvPr id="3" name="Content Placeholder 2"/>
          <p:cNvSpPr>
            <a:spLocks noGrp="1"/>
          </p:cNvSpPr>
          <p:nvPr>
            <p:ph idx="1"/>
          </p:nvPr>
        </p:nvSpPr>
        <p:spPr/>
        <p:txBody>
          <a:bodyPr>
            <a:normAutofit/>
          </a:bodyPr>
          <a:lstStyle/>
          <a:p>
            <a:r>
              <a:rPr lang="en-US" dirty="0"/>
              <a:t>N</a:t>
            </a:r>
            <a:r>
              <a:rPr lang="en-US" dirty="0" smtClean="0"/>
              <a:t>on</a:t>
            </a:r>
            <a:r>
              <a:rPr lang="en-US" dirty="0"/>
              <a:t>-profit organizations use marketing to raise awareness of an issue and raise financial support from the public for a cause.</a:t>
            </a:r>
          </a:p>
          <a:p>
            <a:endParaRPr lang="en-US" dirty="0"/>
          </a:p>
          <a:p>
            <a:endParaRPr lang="en-US" dirty="0"/>
          </a:p>
        </p:txBody>
      </p:sp>
    </p:spTree>
    <p:extLst>
      <p:ext uri="{BB962C8B-B14F-4D97-AF65-F5344CB8AC3E}">
        <p14:creationId xmlns:p14="http://schemas.microsoft.com/office/powerpoint/2010/main" val="858170192"/>
      </p:ext>
    </p:extLst>
  </p:cSld>
  <p:clrMapOvr>
    <a:masterClrMapping/>
  </p:clrMapOvr>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Non-profit marketing</a:t>
            </a:r>
            <a:endParaRPr lang="en-US" dirty="0"/>
          </a:p>
        </p:txBody>
      </p:sp>
      <p:pic>
        <p:nvPicPr>
          <p:cNvPr id="4" name="Stop IT - Stop illegal trade in wildlife_ it's a serious crime.mp4">
            <a:hlinkClick r:id="" action="ppaction://media"/>
          </p:cNvPr>
          <p:cNvPicPr>
            <a:picLocks noGrp="1" noChangeAspect="1"/>
          </p:cNvPicPr>
          <p:nvPr>
            <p:ph idx="1"/>
            <a:videoFile r:link="rId2"/>
            <p:extLst>
              <p:ext uri="{DAA4B4D4-6D71-4841-9C94-3DE7FCFB9230}">
                <p14:media xmlns:p14="http://schemas.microsoft.com/office/powerpoint/2010/main" r:embed="rId1"/>
              </p:ext>
            </p:extLst>
          </p:nvPr>
        </p:nvPicPr>
        <p:blipFill>
          <a:blip r:embed="rId4"/>
          <a:stretch>
            <a:fillRect/>
          </a:stretch>
        </p:blipFill>
        <p:spPr>
          <a:xfrm>
            <a:off x="549275" y="1600200"/>
            <a:ext cx="8045450" cy="4525963"/>
          </a:xfrm>
        </p:spPr>
      </p:pic>
    </p:spTree>
    <p:extLst>
      <p:ext uri="{BB962C8B-B14F-4D97-AF65-F5344CB8AC3E}">
        <p14:creationId xmlns:p14="http://schemas.microsoft.com/office/powerpoint/2010/main" val="315587281"/>
      </p:ext>
    </p:extLst>
  </p:cSld>
  <p:clrMapOvr>
    <a:masterClrMapping/>
  </p:clrMapOvr>
  <p:timing>
    <p:tnLst>
      <p:par>
        <p:cTn xmlns:p14="http://schemas.microsoft.com/office/powerpoint/2010/mai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4"/>
                                        </p:tgtEl>
                                      </p:cBhvr>
                                    </p:cmd>
                                  </p:childTnLst>
                                </p:cTn>
                              </p:par>
                            </p:childTnLst>
                          </p:cTn>
                        </p:par>
                      </p:childTnLst>
                    </p:cTn>
                  </p:par>
                </p:childTnLst>
              </p:cTn>
              <p:nextCondLst>
                <p:cond evt="onClick" delay="0">
                  <p:tgtEl>
                    <p:spTgt spid="4"/>
                  </p:tgtEl>
                </p:cond>
              </p:nextCondLst>
            </p:seq>
            <p:video>
              <p:cMediaNode vol="80000">
                <p:cTn id="7" fill="hold" display="0">
                  <p:stCondLst>
                    <p:cond delay="indefinite"/>
                  </p:stCondLst>
                </p:cTn>
                <p:tgtEl>
                  <p:spTgt spid="4"/>
                </p:tgtEl>
              </p:cMediaNode>
            </p:video>
          </p:childTnLst>
        </p:cTn>
      </p:par>
    </p:tnLst>
  </p:timing>
</p:sld>
</file>

<file path=ppt/theme/theme1.xml><?xml version="1.0" encoding="utf-8"?>
<a:theme xmlns:a="http://schemas.openxmlformats.org/drawingml/2006/main" name="Black">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Black .thmx</Template>
  <TotalTime>135</TotalTime>
  <Words>368</Words>
  <Application>Microsoft Macintosh PowerPoint</Application>
  <PresentationFormat>On-screen Show (4:3)</PresentationFormat>
  <Paragraphs>36</Paragraphs>
  <Slides>12</Slides>
  <Notes>3</Notes>
  <HiddenSlides>0</HiddenSlides>
  <MMClips>2</MMClips>
  <ScaleCrop>false</ScaleCrop>
  <HeadingPairs>
    <vt:vector size="4" baseType="variant">
      <vt:variant>
        <vt:lpstr>Theme</vt:lpstr>
      </vt:variant>
      <vt:variant>
        <vt:i4>1</vt:i4>
      </vt:variant>
      <vt:variant>
        <vt:lpstr>Slide Titles</vt:lpstr>
      </vt:variant>
      <vt:variant>
        <vt:i4>12</vt:i4>
      </vt:variant>
    </vt:vector>
  </HeadingPairs>
  <TitlesOfParts>
    <vt:vector size="13" baseType="lpstr">
      <vt:lpstr>Black</vt:lpstr>
      <vt:lpstr>Marketing</vt:lpstr>
      <vt:lpstr>Marketing</vt:lpstr>
      <vt:lpstr>Marketing Goods </vt:lpstr>
      <vt:lpstr>Marketing Services</vt:lpstr>
      <vt:lpstr>Differences between Goods and Services Marketing</vt:lpstr>
      <vt:lpstr>Marketing in for profit organizations</vt:lpstr>
      <vt:lpstr>Apple’s example</vt:lpstr>
      <vt:lpstr>Marketing for non-profit organizations</vt:lpstr>
      <vt:lpstr>Non-profit marketing</vt:lpstr>
      <vt:lpstr>Social marketing</vt:lpstr>
      <vt:lpstr>Social marketing with David Beckham</vt:lpstr>
      <vt:lpstr>Commercial marketing</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Marketing</dc:title>
  <dc:creator>Amy Jacobs</dc:creator>
  <cp:lastModifiedBy>Amy Jacobs</cp:lastModifiedBy>
  <cp:revision>12</cp:revision>
  <dcterms:created xsi:type="dcterms:W3CDTF">2016-01-18T18:38:27Z</dcterms:created>
  <dcterms:modified xsi:type="dcterms:W3CDTF">2017-02-14T22:12:18Z</dcterms:modified>
</cp:coreProperties>
</file>